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8ECB5-9FBD-44F6-B679-86405AAEB660}" v="2" dt="2024-10-20T08:24:48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ouch Robert" userId="93360fba-d76e-4649-9894-52f77dbb994c" providerId="ADAL" clId="{48D8ECB5-9FBD-44F6-B679-86405AAEB660}"/>
    <pc:docChg chg="custSel addSld modSld">
      <pc:chgData name="Mazouch Robert" userId="93360fba-d76e-4649-9894-52f77dbb994c" providerId="ADAL" clId="{48D8ECB5-9FBD-44F6-B679-86405AAEB660}" dt="2024-10-20T08:51:15.353" v="1386" actId="1036"/>
      <pc:docMkLst>
        <pc:docMk/>
      </pc:docMkLst>
      <pc:sldChg chg="modSp mod">
        <pc:chgData name="Mazouch Robert" userId="93360fba-d76e-4649-9894-52f77dbb994c" providerId="ADAL" clId="{48D8ECB5-9FBD-44F6-B679-86405AAEB660}" dt="2024-10-20T08:23:53.508" v="62" actId="20577"/>
        <pc:sldMkLst>
          <pc:docMk/>
          <pc:sldMk cId="2791630479" sldId="257"/>
        </pc:sldMkLst>
        <pc:spChg chg="mod">
          <ac:chgData name="Mazouch Robert" userId="93360fba-d76e-4649-9894-52f77dbb994c" providerId="ADAL" clId="{48D8ECB5-9FBD-44F6-B679-86405AAEB660}" dt="2024-10-20T08:23:53.508" v="62" actId="20577"/>
          <ac:spMkLst>
            <pc:docMk/>
            <pc:sldMk cId="2791630479" sldId="257"/>
            <ac:spMk id="2" creationId="{ECEF3ECB-BC2E-080E-B4A0-58B133240F65}"/>
          </ac:spMkLst>
        </pc:spChg>
        <pc:spChg chg="mod">
          <ac:chgData name="Mazouch Robert" userId="93360fba-d76e-4649-9894-52f77dbb994c" providerId="ADAL" clId="{48D8ECB5-9FBD-44F6-B679-86405AAEB660}" dt="2024-10-20T08:23:43.344" v="39" actId="6549"/>
          <ac:spMkLst>
            <pc:docMk/>
            <pc:sldMk cId="2791630479" sldId="257"/>
            <ac:spMk id="3" creationId="{B5A36422-A72A-F19A-41A8-55F5D1376EA7}"/>
          </ac:spMkLst>
        </pc:spChg>
      </pc:sldChg>
      <pc:sldChg chg="modSp mod">
        <pc:chgData name="Mazouch Robert" userId="93360fba-d76e-4649-9894-52f77dbb994c" providerId="ADAL" clId="{48D8ECB5-9FBD-44F6-B679-86405AAEB660}" dt="2024-10-20T08:34:16.484" v="89" actId="255"/>
        <pc:sldMkLst>
          <pc:docMk/>
          <pc:sldMk cId="3392797730" sldId="260"/>
        </pc:sldMkLst>
        <pc:spChg chg="mod">
          <ac:chgData name="Mazouch Robert" userId="93360fba-d76e-4649-9894-52f77dbb994c" providerId="ADAL" clId="{48D8ECB5-9FBD-44F6-B679-86405AAEB660}" dt="2024-10-20T08:32:38.152" v="74" actId="20577"/>
          <ac:spMkLst>
            <pc:docMk/>
            <pc:sldMk cId="3392797730" sldId="260"/>
            <ac:spMk id="23" creationId="{90C1E1EC-2AC7-8B50-9AAF-90D163394CD3}"/>
          </ac:spMkLst>
        </pc:spChg>
        <pc:spChg chg="mod">
          <ac:chgData name="Mazouch Robert" userId="93360fba-d76e-4649-9894-52f77dbb994c" providerId="ADAL" clId="{48D8ECB5-9FBD-44F6-B679-86405AAEB660}" dt="2024-10-20T08:34:16.484" v="89" actId="255"/>
          <ac:spMkLst>
            <pc:docMk/>
            <pc:sldMk cId="3392797730" sldId="260"/>
            <ac:spMk id="24" creationId="{D334DCB8-41F1-AFF0-5D80-9FD7F64BFC36}"/>
          </ac:spMkLst>
        </pc:spChg>
      </pc:sldChg>
      <pc:sldChg chg="modSp mod">
        <pc:chgData name="Mazouch Robert" userId="93360fba-d76e-4649-9894-52f77dbb994c" providerId="ADAL" clId="{48D8ECB5-9FBD-44F6-B679-86405AAEB660}" dt="2024-10-20T08:26:37.123" v="70" actId="113"/>
        <pc:sldMkLst>
          <pc:docMk/>
          <pc:sldMk cId="2185921785" sldId="262"/>
        </pc:sldMkLst>
        <pc:spChg chg="mod">
          <ac:chgData name="Mazouch Robert" userId="93360fba-d76e-4649-9894-52f77dbb994c" providerId="ADAL" clId="{48D8ECB5-9FBD-44F6-B679-86405AAEB660}" dt="2024-10-20T08:26:10.685" v="66" actId="113"/>
          <ac:spMkLst>
            <pc:docMk/>
            <pc:sldMk cId="2185921785" sldId="262"/>
            <ac:spMk id="3" creationId="{9F76A9BE-C0DB-7BE3-5A9C-4B61F0061E45}"/>
          </ac:spMkLst>
        </pc:spChg>
        <pc:spChg chg="mod">
          <ac:chgData name="Mazouch Robert" userId="93360fba-d76e-4649-9894-52f77dbb994c" providerId="ADAL" clId="{48D8ECB5-9FBD-44F6-B679-86405AAEB660}" dt="2024-10-20T08:26:19.940" v="68" actId="113"/>
          <ac:spMkLst>
            <pc:docMk/>
            <pc:sldMk cId="2185921785" sldId="262"/>
            <ac:spMk id="4" creationId="{9AF5F136-F9EB-EC1F-2DB3-A9CC7CF104A9}"/>
          </ac:spMkLst>
        </pc:spChg>
        <pc:spChg chg="mod">
          <ac:chgData name="Mazouch Robert" userId="93360fba-d76e-4649-9894-52f77dbb994c" providerId="ADAL" clId="{48D8ECB5-9FBD-44F6-B679-86405AAEB660}" dt="2024-10-20T08:26:37.123" v="70" actId="113"/>
          <ac:spMkLst>
            <pc:docMk/>
            <pc:sldMk cId="2185921785" sldId="262"/>
            <ac:spMk id="8" creationId="{048DD964-A77E-B78E-52F4-DCF0D5D33A48}"/>
          </ac:spMkLst>
        </pc:spChg>
        <pc:spChg chg="mod">
          <ac:chgData name="Mazouch Robert" userId="93360fba-d76e-4649-9894-52f77dbb994c" providerId="ADAL" clId="{48D8ECB5-9FBD-44F6-B679-86405AAEB660}" dt="2024-10-20T08:26:15.123" v="67" actId="113"/>
          <ac:spMkLst>
            <pc:docMk/>
            <pc:sldMk cId="2185921785" sldId="262"/>
            <ac:spMk id="9" creationId="{0EEF1190-5336-8CA7-5E20-6148C04998AD}"/>
          </ac:spMkLst>
        </pc:spChg>
        <pc:spChg chg="mod">
          <ac:chgData name="Mazouch Robert" userId="93360fba-d76e-4649-9894-52f77dbb994c" providerId="ADAL" clId="{48D8ECB5-9FBD-44F6-B679-86405AAEB660}" dt="2024-10-20T08:26:24.623" v="69" actId="113"/>
          <ac:spMkLst>
            <pc:docMk/>
            <pc:sldMk cId="2185921785" sldId="262"/>
            <ac:spMk id="10" creationId="{D0B26D96-645A-630F-D074-390015A818FD}"/>
          </ac:spMkLst>
        </pc:spChg>
      </pc:sldChg>
      <pc:sldChg chg="addSp modSp new mod">
        <pc:chgData name="Mazouch Robert" userId="93360fba-d76e-4649-9894-52f77dbb994c" providerId="ADAL" clId="{48D8ECB5-9FBD-44F6-B679-86405AAEB660}" dt="2024-10-20T08:51:15.353" v="1386" actId="1036"/>
        <pc:sldMkLst>
          <pc:docMk/>
          <pc:sldMk cId="2460386518" sldId="263"/>
        </pc:sldMkLst>
        <pc:spChg chg="mod">
          <ac:chgData name="Mazouch Robert" userId="93360fba-d76e-4649-9894-52f77dbb994c" providerId="ADAL" clId="{48D8ECB5-9FBD-44F6-B679-86405AAEB660}" dt="2024-10-20T08:51:15.353" v="1386" actId="1036"/>
          <ac:spMkLst>
            <pc:docMk/>
            <pc:sldMk cId="2460386518" sldId="263"/>
            <ac:spMk id="2" creationId="{2114E1B5-8C5B-54F5-58F0-33DD3ABB4C16}"/>
          </ac:spMkLst>
        </pc:spChg>
        <pc:spChg chg="mod">
          <ac:chgData name="Mazouch Robert" userId="93360fba-d76e-4649-9894-52f77dbb994c" providerId="ADAL" clId="{48D8ECB5-9FBD-44F6-B679-86405AAEB660}" dt="2024-10-20T08:50:18.803" v="1368" actId="20577"/>
          <ac:spMkLst>
            <pc:docMk/>
            <pc:sldMk cId="2460386518" sldId="263"/>
            <ac:spMk id="3" creationId="{4FC82C2F-3CFF-003C-3B57-E62F0B6EA898}"/>
          </ac:spMkLst>
        </pc:spChg>
        <pc:picChg chg="add mod">
          <ac:chgData name="Mazouch Robert" userId="93360fba-d76e-4649-9894-52f77dbb994c" providerId="ADAL" clId="{48D8ECB5-9FBD-44F6-B679-86405AAEB660}" dt="2024-10-20T08:24:33.726" v="64"/>
          <ac:picMkLst>
            <pc:docMk/>
            <pc:sldMk cId="2460386518" sldId="263"/>
            <ac:picMk id="4" creationId="{7674D3B4-63F2-0A64-A1D8-E4B25080CBFC}"/>
          </ac:picMkLst>
        </pc:picChg>
        <pc:picChg chg="add mod">
          <ac:chgData name="Mazouch Robert" userId="93360fba-d76e-4649-9894-52f77dbb994c" providerId="ADAL" clId="{48D8ECB5-9FBD-44F6-B679-86405AAEB660}" dt="2024-10-20T08:24:48.677" v="65"/>
          <ac:picMkLst>
            <pc:docMk/>
            <pc:sldMk cId="2460386518" sldId="263"/>
            <ac:picMk id="5" creationId="{2DD9705D-F029-BD67-DDC1-C2F737EB07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C8D9E-3AEF-CA22-B75C-06FF14F7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FD0E41-7DF9-E180-7653-948535648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528C86-41EA-6B70-27CB-FECDC46D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68580D-BA01-963C-C614-BF6A83F6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331FFA-DB70-7B11-FB8E-E4D6C0F0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6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26EEC-1634-B14B-12E0-659E0D61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8AD9BE-77E0-3C30-2A4F-6EB52C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7EBCF-25FB-0889-F0A4-F4EA7BDA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F6B7E2-3AD9-5451-181C-F8FD7998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26947-E5CD-C65A-E079-4A5526B5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5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E87666F-1597-8E64-E50F-77A63588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2B3421-CA17-5B81-CE2C-115D9681A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7C2B1-F824-AF8E-171A-6F80A392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8B37FC-86D9-7956-A34A-958D6F31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05844F-382B-40F0-F636-983402F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ED4A5-6C55-40F9-DD6E-4136306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1D1D7-BC0A-CEE7-547E-77365918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D49F2E-A464-0134-F8E1-B7A7BE2F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844254-670B-5931-8E42-B9D86587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AEEF4A-9192-F3BC-64DB-ABE826AC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1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1C2FC-1DF4-4B5C-0D02-D60BE9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2F4891-7949-904F-BCF3-4B065A9A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7AEA23-AE40-497E-1300-D5154D3B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C82CE4-4490-6C2D-8C01-567777AB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D3496-6533-6BB9-61A8-EE002816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20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29696-0275-26CE-503C-A6049FBF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461BD-1E8F-D055-5F2F-8B6C9BCC0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DC63A6-CFBD-E94F-039B-2F3EEB35E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49023C-2420-CBC2-D70D-0ECC3871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E5400-91E8-343D-F950-FEEBE698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209318-EB5D-EE42-E115-5C6C465A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3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22AD2-0208-A535-682B-C1D99660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4652E5-6480-508F-A4A2-10C8B8606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C2A263-4616-1C36-05BA-CA044D9E5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016FC8-5EE7-10C4-55DE-A5864A884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418101-E71B-B485-7520-4FEC1A8A5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E21CA0-1E79-097A-9DDB-A0BCB058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230FB8-37A7-AF5E-EA0D-213F0063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1A6B09-13A1-FDA8-A1C2-1A7CC2CC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8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7D5EB-FF51-0D34-E9AE-E00E7BE0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84BC01-8DF0-5566-978C-F4FFF7AA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2A9C82-803C-C068-75FC-505E2163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615BC-1EDE-920C-6199-935B9002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2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7E6BDF-4DF6-40A7-1403-71D702A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B93DC1-D8C0-62BC-F983-393EB7A8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62A1A1-ECCB-EC75-7262-B05F7F2E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50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CECD8-098B-D6E0-329F-FC463DA2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71D92-E288-BAA6-0614-5A0AC8CB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4FFB47-68BD-E176-E79E-F56E7ABF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728549-0340-B0F5-E0A6-58A63709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4631C-595B-E77C-46E2-9E78236F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E9B6B9-F482-C166-D945-3154C31B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22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33B87-43FF-10E8-71C5-9F32590C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EDB3DF-EB92-4EA1-4FAD-C95B5D475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4E3FC8-9832-6DCD-2B89-CBE7A33F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754F35-0686-BD2C-1EB9-1E32AE35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3CCB42-4EA4-8076-BFF2-92884E7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270B30-66CC-05A4-7FB5-6D160D5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A7C878-8FCA-A5E6-A010-B814D8A0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D12F91-8FAA-8832-587B-B39F96632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B07710-3B7C-A0AD-239B-8F8FBCE65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39BEC-F9BB-4A30-83C8-D5C3F4E3926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D44E60-AFE5-BED8-7FDD-FE6DD8FC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8A9FC-60B0-4848-4AB4-F7D6D48EC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82C3A-D725-40A9-9E0F-93D6D78FE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F3ECB-BC2E-080E-B4A0-58B133240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6727"/>
            <a:ext cx="9748058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Plán činnosti Předsedy Svazu zápasu ČR na období 2025 - 2028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A36422-A72A-F19A-41A8-55F5D1376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630" y="459956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Robert Mazouch</a:t>
            </a:r>
          </a:p>
          <a:p>
            <a:pPr algn="l"/>
            <a:r>
              <a:rPr lang="cs-CZ" dirty="0"/>
              <a:t>Předseda Svazu zápasu ČR</a:t>
            </a:r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9F1A8C68-E092-2D44-4855-47EBFE133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64" y="56452"/>
            <a:ext cx="2550678" cy="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B35D3-E449-4ED1-B75B-4C171265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5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Analýza</a:t>
            </a:r>
          </a:p>
        </p:txBody>
      </p:sp>
      <p:pic>
        <p:nvPicPr>
          <p:cNvPr id="35" name="Obrázek 34" descr="Obsah obrázku Grafika, logo, grafický design, klipart&#10;&#10;Popis byl vytvořen automaticky">
            <a:extLst>
              <a:ext uri="{FF2B5EF4-FFF2-40B4-BE49-F238E27FC236}">
                <a16:creationId xmlns:a16="http://schemas.microsoft.com/office/drawing/2014/main" id="{72FA7869-3D79-6839-8121-E76675AA0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" y="56452"/>
            <a:ext cx="1484135" cy="649237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F76A9BE-C0DB-7BE3-5A9C-4B61F0061E45}"/>
              </a:ext>
            </a:extLst>
          </p:cNvPr>
          <p:cNvSpPr/>
          <p:nvPr/>
        </p:nvSpPr>
        <p:spPr>
          <a:xfrm>
            <a:off x="333526" y="905177"/>
            <a:ext cx="4210187" cy="27918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b="1" dirty="0"/>
              <a:t>Silné stránky:</a:t>
            </a:r>
          </a:p>
          <a:p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Olympijský 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/>
              <a:t>Prioritizovaný</a:t>
            </a:r>
            <a:r>
              <a:rPr lang="cs-CZ" sz="1200" dirty="0"/>
              <a:t> sport NSA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Tradice – </a:t>
            </a:r>
            <a:r>
              <a:rPr lang="cs-CZ" sz="1200" dirty="0" err="1"/>
              <a:t>know</a:t>
            </a:r>
            <a:r>
              <a:rPr lang="cs-CZ" sz="1200" dirty="0"/>
              <a:t> </a:t>
            </a:r>
            <a:r>
              <a:rPr lang="cs-CZ" sz="1200" dirty="0" err="1"/>
              <a:t>how</a:t>
            </a:r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Zázemí Olymp CSMV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Kontakty na silné Svazy – Robert Mazouch, Václav </a:t>
            </a:r>
            <a:r>
              <a:rPr lang="cs-CZ" sz="1200" dirty="0" err="1"/>
              <a:t>Scheiner</a:t>
            </a:r>
            <a:r>
              <a:rPr lang="cs-CZ" sz="1200" dirty="0"/>
              <a:t> ml., Láďa </a:t>
            </a:r>
            <a:r>
              <a:rPr lang="cs-CZ" sz="1200" dirty="0" err="1"/>
              <a:t>Šnelly</a:t>
            </a:r>
            <a:r>
              <a:rPr lang="cs-CZ" sz="1200" dirty="0"/>
              <a:t>, Michal Hanák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Kontakty v UWW – Robert Mazouch, Václav </a:t>
            </a:r>
            <a:r>
              <a:rPr lang="cs-CZ" sz="1200" dirty="0" err="1"/>
              <a:t>Scheiner</a:t>
            </a:r>
            <a:r>
              <a:rPr lang="cs-CZ" sz="1200" dirty="0"/>
              <a:t> ml.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Artur </a:t>
            </a:r>
            <a:r>
              <a:rPr lang="cs-CZ" sz="1200" dirty="0" err="1"/>
              <a:t>Omarov</a:t>
            </a:r>
            <a:r>
              <a:rPr lang="cs-CZ" sz="1200" dirty="0"/>
              <a:t>, Adéla Hanzlíčková – mentoring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Nastupující generace – Marcel </a:t>
            </a:r>
            <a:r>
              <a:rPr lang="cs-CZ" sz="1200" dirty="0" err="1"/>
              <a:t>Albini</a:t>
            </a:r>
            <a:r>
              <a:rPr lang="cs-CZ" sz="1200" dirty="0"/>
              <a:t>, Michal Zelenka, Artur </a:t>
            </a:r>
            <a:r>
              <a:rPr lang="cs-CZ" sz="1200" dirty="0" err="1"/>
              <a:t>Sarkisjan</a:t>
            </a:r>
            <a:r>
              <a:rPr lang="cs-CZ" sz="1200" dirty="0"/>
              <a:t>, Anička Michalcová, …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048DD964-A77E-B78E-52F4-DCF0D5D33A48}"/>
              </a:ext>
            </a:extLst>
          </p:cNvPr>
          <p:cNvSpPr/>
          <p:nvPr/>
        </p:nvSpPr>
        <p:spPr>
          <a:xfrm>
            <a:off x="7748042" y="3821311"/>
            <a:ext cx="4210187" cy="27918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b="1" dirty="0"/>
              <a:t>Hrozby:</a:t>
            </a:r>
          </a:p>
          <a:p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Vypadnutí ze skupiny </a:t>
            </a:r>
            <a:r>
              <a:rPr lang="cs-CZ" sz="1200" dirty="0" err="1"/>
              <a:t>prioritizovaných</a:t>
            </a:r>
            <a:r>
              <a:rPr lang="cs-CZ" sz="1200" dirty="0"/>
              <a:t> sportů NSA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Finance – chod Svazu; možnosti cestovat do států, které stabilně získávají medaile (větší finanční náročnost)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Ještě větší eskalace situace ve Svazu zápasu ČR (nálada a chuť pracovat)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Další snižování členské základny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Ukončení spolupráce s Olymp CSMV (to by znamenalo prakticky konec zápasu v Česku)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EEF1190-5336-8CA7-5E20-6148C04998AD}"/>
              </a:ext>
            </a:extLst>
          </p:cNvPr>
          <p:cNvSpPr/>
          <p:nvPr/>
        </p:nvSpPr>
        <p:spPr>
          <a:xfrm>
            <a:off x="333525" y="3821311"/>
            <a:ext cx="4210187" cy="27918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b="1" dirty="0"/>
              <a:t>Příležitosti: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Sjednocení Svazu zápasu ČR – tah za jeden provaz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Erasmus+ 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Soustředění ve státech, které stabilně získávají medaile - Ukrajina, Kyrgyzstán, Ázerbájdžán, Turecko, Arménie, Japonsko…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Pořádání šampionátů – usnadnění našim reprezentantům účast a zisk zkušeností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Nastavení nové koncepce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Zisk diplomatického postu v UWW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0B26D96-645A-630F-D074-390015A818FD}"/>
              </a:ext>
            </a:extLst>
          </p:cNvPr>
          <p:cNvSpPr/>
          <p:nvPr/>
        </p:nvSpPr>
        <p:spPr>
          <a:xfrm>
            <a:off x="7748042" y="909040"/>
            <a:ext cx="4210187" cy="27918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b="1" dirty="0"/>
              <a:t>Slabé stránky:</a:t>
            </a:r>
          </a:p>
          <a:p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Malá členská základna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Trenéři - vzdělání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Nedostatek sparingpartnerů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Neochota učit se novým věcem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Nedostatečný počet sportovců v Olymp CSMV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Vazby převážně na evropské reprezentace (světový zápas se ubírá jiným směrem a získává medaile)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Digitalizace Svazu zápasu ČR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Nálada ve Svazu zápasu ČR – chuť pracovat, stav hraničící s vnitřní válkou mezi různými subjekty</a:t>
            </a:r>
          </a:p>
        </p:txBody>
      </p:sp>
      <p:pic>
        <p:nvPicPr>
          <p:cNvPr id="16" name="Obrázek 1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A8A9662E-3AF4-B801-8093-DC7A78751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64" y="56452"/>
            <a:ext cx="2550678" cy="535442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AF5F136-F9EB-EC1F-2DB3-A9CC7CF104A9}"/>
              </a:ext>
            </a:extLst>
          </p:cNvPr>
          <p:cNvSpPr/>
          <p:nvPr/>
        </p:nvSpPr>
        <p:spPr>
          <a:xfrm>
            <a:off x="4646815" y="2500612"/>
            <a:ext cx="3001474" cy="27918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b="1" dirty="0"/>
              <a:t>Nutnost: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Propojování se státy, které získávají medaile z ME, MS, OH ve věkových kategoriích od U17 – dospělí a organizovat recipročně soustředění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Vytipovat mladé a nadějné trenéry, se kterými se zaměříme na jejich další pravidelné vzdělávání (doma i v zahraničí) a rozvoj </a:t>
            </a:r>
          </a:p>
        </p:txBody>
      </p:sp>
    </p:spTree>
    <p:extLst>
      <p:ext uri="{BB962C8B-B14F-4D97-AF65-F5344CB8AC3E}">
        <p14:creationId xmlns:p14="http://schemas.microsoft.com/office/powerpoint/2010/main" val="218592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B35D3-E449-4ED1-B75B-4C171265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5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Klíčové oblasti</a:t>
            </a:r>
          </a:p>
        </p:txBody>
      </p:sp>
      <p:sp>
        <p:nvSpPr>
          <p:cNvPr id="11" name="Rovnoramenný trojúhelník 10">
            <a:extLst>
              <a:ext uri="{FF2B5EF4-FFF2-40B4-BE49-F238E27FC236}">
                <a16:creationId xmlns:a16="http://schemas.microsoft.com/office/drawing/2014/main" id="{547E004C-204F-394D-D461-CA354D99DA34}"/>
              </a:ext>
            </a:extLst>
          </p:cNvPr>
          <p:cNvSpPr/>
          <p:nvPr/>
        </p:nvSpPr>
        <p:spPr>
          <a:xfrm>
            <a:off x="6093233" y="2254918"/>
            <a:ext cx="6084916" cy="38843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B74A9D-E5BE-04E4-BA4E-6C5C62DF0B51}"/>
              </a:ext>
            </a:extLst>
          </p:cNvPr>
          <p:cNvSpPr/>
          <p:nvPr/>
        </p:nvSpPr>
        <p:spPr>
          <a:xfrm>
            <a:off x="6725001" y="5447369"/>
            <a:ext cx="4796443" cy="6464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Kluby / Oddíly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0071408-A07A-1A8C-664B-9A3CD2BBCAB0}"/>
              </a:ext>
            </a:extLst>
          </p:cNvPr>
          <p:cNvSpPr/>
          <p:nvPr/>
        </p:nvSpPr>
        <p:spPr>
          <a:xfrm>
            <a:off x="7232077" y="4693680"/>
            <a:ext cx="3790604" cy="6464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ysClr val="windowText" lastClr="000000"/>
                </a:solidFill>
              </a:rPr>
              <a:t>SpS</a:t>
            </a:r>
            <a:r>
              <a:rPr lang="cs-CZ" dirty="0">
                <a:solidFill>
                  <a:sysClr val="windowText" lastClr="000000"/>
                </a:solidFill>
              </a:rPr>
              <a:t> / Akademie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B1D2C1D-5D9D-9461-AC33-018D5D9229DE}"/>
              </a:ext>
            </a:extLst>
          </p:cNvPr>
          <p:cNvSpPr/>
          <p:nvPr/>
        </p:nvSpPr>
        <p:spPr>
          <a:xfrm>
            <a:off x="7847219" y="4040994"/>
            <a:ext cx="2593571" cy="5402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SCM / Akademie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3B2B06F-3457-AB7C-7DBC-A29DBCF8B3F1}"/>
              </a:ext>
            </a:extLst>
          </p:cNvPr>
          <p:cNvSpPr/>
          <p:nvPr/>
        </p:nvSpPr>
        <p:spPr>
          <a:xfrm>
            <a:off x="8404172" y="3227017"/>
            <a:ext cx="1429789" cy="7418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OLYMP CSMV</a:t>
            </a:r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C7BCA6C0-08A8-C5EF-3656-230C038A183F}"/>
              </a:ext>
            </a:extLst>
          </p:cNvPr>
          <p:cNvSpPr/>
          <p:nvPr/>
        </p:nvSpPr>
        <p:spPr>
          <a:xfrm>
            <a:off x="2783" y="2257689"/>
            <a:ext cx="6084916" cy="388436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E5DD791-BA6A-E3F1-7D52-0C5F6565EF76}"/>
              </a:ext>
            </a:extLst>
          </p:cNvPr>
          <p:cNvSpPr/>
          <p:nvPr/>
        </p:nvSpPr>
        <p:spPr>
          <a:xfrm>
            <a:off x="634551" y="5450140"/>
            <a:ext cx="4796443" cy="6464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MČR jednotlivců &amp; 1. liga (U17 &amp; senioři)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6178E89-2691-A503-D350-9C2D7F1D9480}"/>
              </a:ext>
            </a:extLst>
          </p:cNvPr>
          <p:cNvSpPr/>
          <p:nvPr/>
        </p:nvSpPr>
        <p:spPr>
          <a:xfrm>
            <a:off x="1141627" y="4696451"/>
            <a:ext cx="3790604" cy="6464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U15 – mezinárodní liga (možnost)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3C537CD-06DC-89F4-DC9C-B36BF95F5BD8}"/>
              </a:ext>
            </a:extLst>
          </p:cNvPr>
          <p:cNvSpPr/>
          <p:nvPr/>
        </p:nvSpPr>
        <p:spPr>
          <a:xfrm>
            <a:off x="1756769" y="4043765"/>
            <a:ext cx="2593571" cy="5402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ME &amp; MS + </a:t>
            </a:r>
            <a:r>
              <a:rPr lang="cs-CZ" dirty="0" err="1">
                <a:solidFill>
                  <a:sysClr val="windowText" lastClr="000000"/>
                </a:solidFill>
              </a:rPr>
              <a:t>Ranking</a:t>
            </a:r>
            <a:r>
              <a:rPr lang="cs-CZ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A68181F-D4A3-0E2B-D165-88DA9E8D59D3}"/>
              </a:ext>
            </a:extLst>
          </p:cNvPr>
          <p:cNvSpPr/>
          <p:nvPr/>
        </p:nvSpPr>
        <p:spPr>
          <a:xfrm>
            <a:off x="2313722" y="3229788"/>
            <a:ext cx="1429789" cy="7418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OH 2028 Los Angeles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0C1E1EC-2AC7-8B50-9AAF-90D163394CD3}"/>
              </a:ext>
            </a:extLst>
          </p:cNvPr>
          <p:cNvSpPr/>
          <p:nvPr/>
        </p:nvSpPr>
        <p:spPr>
          <a:xfrm>
            <a:off x="556953" y="637357"/>
            <a:ext cx="11488189" cy="9282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Roční rozpočet cca 15,5 – 17 mil. Kč</a:t>
            </a:r>
          </a:p>
          <a:p>
            <a:pPr algn="ctr"/>
            <a:r>
              <a:rPr lang="cs-CZ" sz="1600" dirty="0"/>
              <a:t>Roční dotace od NSA cca 13,5 – 14,5 mil. Kč (dle toho, jestli budeme mezi 30 </a:t>
            </a:r>
            <a:r>
              <a:rPr lang="cs-CZ" sz="1600" dirty="0" err="1"/>
              <a:t>prioritizovanými</a:t>
            </a:r>
            <a:r>
              <a:rPr lang="cs-CZ" sz="1600" dirty="0"/>
              <a:t> sporty)</a:t>
            </a:r>
          </a:p>
          <a:p>
            <a:pPr algn="ctr"/>
            <a:r>
              <a:rPr lang="cs-CZ" sz="1600" dirty="0"/>
              <a:t>Podpora Olymp CSMV cca 1,0 – 1,2 mil. Kč /rok</a:t>
            </a:r>
          </a:p>
          <a:p>
            <a:pPr algn="ctr"/>
            <a:r>
              <a:rPr lang="cs-CZ" sz="1600" dirty="0"/>
              <a:t>Vlastní zdroje cca 1 - 2 mil. Kč / rok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D334DCB8-41F1-AFF0-5D80-9FD7F64BFC36}"/>
              </a:ext>
            </a:extLst>
          </p:cNvPr>
          <p:cNvSpPr/>
          <p:nvPr/>
        </p:nvSpPr>
        <p:spPr>
          <a:xfrm>
            <a:off x="4281057" y="1611078"/>
            <a:ext cx="3663131" cy="335499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u="sng" dirty="0"/>
              <a:t>Czech Wrestling </a:t>
            </a:r>
            <a:r>
              <a:rPr lang="cs-CZ" sz="1200" b="1" u="sng" dirty="0" err="1"/>
              <a:t>Olympic</a:t>
            </a:r>
            <a:r>
              <a:rPr lang="cs-CZ" sz="1200" b="1" u="sng" dirty="0"/>
              <a:t> Team 2028</a:t>
            </a:r>
          </a:p>
          <a:p>
            <a:pPr algn="ctr"/>
            <a:r>
              <a:rPr lang="cs-CZ" sz="1200" dirty="0"/>
              <a:t>Artur </a:t>
            </a:r>
            <a:r>
              <a:rPr lang="cs-CZ" sz="1200" dirty="0" err="1"/>
              <a:t>Omarov</a:t>
            </a:r>
            <a:endParaRPr lang="cs-CZ" sz="1200" dirty="0"/>
          </a:p>
          <a:p>
            <a:pPr algn="ctr"/>
            <a:r>
              <a:rPr lang="cs-CZ" sz="1200" dirty="0"/>
              <a:t>Adéla Hanzlíčková</a:t>
            </a:r>
          </a:p>
          <a:p>
            <a:pPr algn="ctr"/>
            <a:r>
              <a:rPr lang="cs-CZ" sz="1200" dirty="0"/>
              <a:t>Marcel </a:t>
            </a:r>
            <a:r>
              <a:rPr lang="cs-CZ" sz="1200" dirty="0" err="1"/>
              <a:t>Albini</a:t>
            </a:r>
            <a:endParaRPr lang="cs-CZ" sz="1200" dirty="0"/>
          </a:p>
          <a:p>
            <a:pPr algn="ctr"/>
            <a:r>
              <a:rPr lang="cs-CZ" sz="1200" dirty="0"/>
              <a:t>Michal Zelenka</a:t>
            </a:r>
          </a:p>
          <a:p>
            <a:pPr algn="ctr"/>
            <a:r>
              <a:rPr lang="cs-CZ" sz="1200" dirty="0"/>
              <a:t>Anna Michalcová</a:t>
            </a:r>
          </a:p>
          <a:p>
            <a:pPr algn="ctr"/>
            <a:r>
              <a:rPr lang="cs-CZ" sz="1200" dirty="0"/>
              <a:t>Artur </a:t>
            </a:r>
            <a:r>
              <a:rPr lang="cs-CZ" sz="1200" dirty="0" err="1"/>
              <a:t>Sarkisjan</a:t>
            </a:r>
            <a:endParaRPr lang="cs-CZ" sz="1200" dirty="0"/>
          </a:p>
          <a:p>
            <a:pPr algn="ctr"/>
            <a:r>
              <a:rPr lang="cs-CZ" sz="1200" dirty="0" err="1"/>
              <a:t>Dalgat</a:t>
            </a:r>
            <a:r>
              <a:rPr lang="cs-CZ" sz="1200" dirty="0"/>
              <a:t> </a:t>
            </a:r>
            <a:r>
              <a:rPr lang="cs-CZ" sz="1200" dirty="0" err="1"/>
              <a:t>Magomedov</a:t>
            </a:r>
            <a:endParaRPr lang="cs-CZ" sz="1200" dirty="0"/>
          </a:p>
          <a:p>
            <a:pPr algn="ctr"/>
            <a:r>
              <a:rPr lang="cs-CZ" sz="1200" dirty="0"/>
              <a:t>Ivo </a:t>
            </a:r>
            <a:r>
              <a:rPr lang="cs-CZ" sz="1200" dirty="0" err="1"/>
              <a:t>Švígler</a:t>
            </a:r>
            <a:endParaRPr lang="cs-CZ" sz="1200" dirty="0"/>
          </a:p>
          <a:p>
            <a:pPr algn="ctr"/>
            <a:r>
              <a:rPr lang="cs-CZ" sz="1200" dirty="0"/>
              <a:t>------------------------------</a:t>
            </a:r>
          </a:p>
          <a:p>
            <a:pPr algn="ctr"/>
            <a:r>
              <a:rPr lang="cs-CZ" sz="1200" dirty="0"/>
              <a:t>Jan Žižka</a:t>
            </a:r>
          </a:p>
          <a:p>
            <a:pPr algn="ctr"/>
            <a:r>
              <a:rPr lang="cs-CZ" sz="1200" dirty="0"/>
              <a:t>Tomáš Tobola</a:t>
            </a:r>
          </a:p>
          <a:p>
            <a:pPr algn="ctr"/>
            <a:r>
              <a:rPr lang="cs-CZ" sz="1200" dirty="0"/>
              <a:t>Ladislav </a:t>
            </a:r>
            <a:r>
              <a:rPr lang="cs-CZ" sz="1200" dirty="0" err="1"/>
              <a:t>Šnelly</a:t>
            </a:r>
            <a:endParaRPr lang="cs-CZ" sz="1200" dirty="0"/>
          </a:p>
          <a:p>
            <a:pPr algn="ctr"/>
            <a:r>
              <a:rPr lang="cs-CZ" sz="1200" dirty="0"/>
              <a:t>Daniel Havlík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B8B0439-3C45-E06B-278F-8F9D675738DB}"/>
              </a:ext>
            </a:extLst>
          </p:cNvPr>
          <p:cNvSpPr/>
          <p:nvPr/>
        </p:nvSpPr>
        <p:spPr>
          <a:xfrm>
            <a:off x="0" y="6217920"/>
            <a:ext cx="6087699" cy="64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Podpora vybraných turnajů</a:t>
            </a:r>
          </a:p>
          <a:p>
            <a:pPr algn="ctr"/>
            <a:r>
              <a:rPr lang="cs-CZ" dirty="0"/>
              <a:t>Victory </a:t>
            </a:r>
            <a:r>
              <a:rPr lang="cs-CZ" dirty="0" err="1"/>
              <a:t>Kids</a:t>
            </a:r>
            <a:endParaRPr lang="cs-CZ" dirty="0"/>
          </a:p>
        </p:txBody>
      </p:sp>
      <p:pic>
        <p:nvPicPr>
          <p:cNvPr id="35" name="Obrázek 34" descr="Obsah obrázku Grafika, logo, grafický design, klipart&#10;&#10;Popis byl vytvořen automaticky">
            <a:extLst>
              <a:ext uri="{FF2B5EF4-FFF2-40B4-BE49-F238E27FC236}">
                <a16:creationId xmlns:a16="http://schemas.microsoft.com/office/drawing/2014/main" id="{72FA7869-3D79-6839-8121-E76675AA0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" y="-9896"/>
            <a:ext cx="1484135" cy="649237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F76A9BE-C0DB-7BE3-5A9C-4B61F0061E45}"/>
              </a:ext>
            </a:extLst>
          </p:cNvPr>
          <p:cNvSpPr/>
          <p:nvPr/>
        </p:nvSpPr>
        <p:spPr>
          <a:xfrm>
            <a:off x="116374" y="1741904"/>
            <a:ext cx="2022777" cy="168709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1100" dirty="0"/>
              <a:t>Zaměření na spolupráci s federacemi: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Ukrajina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Kyrgyzstán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Ázerbájdžán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Arménie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Japonsko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Turecko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/>
              <a:t>…</a:t>
            </a:r>
          </a:p>
          <a:p>
            <a:endParaRPr lang="cs-CZ" sz="1200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B555464B-5AA6-B807-14A0-1840868C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64" y="56452"/>
            <a:ext cx="2550678" cy="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9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E1B5-8C5B-54F5-58F0-33DD3ABB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00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/>
              <a:t>Hlavní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82C2F-3CFF-003C-3B57-E62F0B6E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400" dirty="0"/>
              <a:t>Podpora klubů:</a:t>
            </a:r>
          </a:p>
          <a:p>
            <a:pPr lvl="1"/>
            <a:r>
              <a:rPr lang="cs-CZ" sz="1400" dirty="0"/>
              <a:t>Jak již bylo mnohokrát zmíněno, tak SZČR má limitované možnosti přímé podpory klubů, ale i tak budeme kluby v rámci možností podporovat</a:t>
            </a:r>
          </a:p>
          <a:p>
            <a:pPr lvl="1"/>
            <a:r>
              <a:rPr lang="cs-CZ" sz="1400" dirty="0"/>
              <a:t>Jsme připraveni podpořit vybrané turnaje organizované kluby</a:t>
            </a:r>
          </a:p>
          <a:p>
            <a:pPr lvl="1"/>
            <a:r>
              <a:rPr lang="cs-CZ" sz="1400" dirty="0"/>
              <a:t>Samotné kluby musí primárně využívat podpory z NSA (Můj klub)</a:t>
            </a:r>
          </a:p>
          <a:p>
            <a:r>
              <a:rPr lang="cs-CZ" sz="1400" dirty="0" err="1"/>
              <a:t>SpS</a:t>
            </a:r>
            <a:r>
              <a:rPr lang="cs-CZ" sz="1400" dirty="0"/>
              <a:t> / SCM / Akademie:</a:t>
            </a:r>
          </a:p>
          <a:p>
            <a:pPr lvl="1"/>
            <a:r>
              <a:rPr lang="cs-CZ" sz="1400" dirty="0"/>
              <a:t>Do konce roku 2024 přehodnotíme současné nastavení </a:t>
            </a:r>
            <a:r>
              <a:rPr lang="cs-CZ" sz="1400" dirty="0" err="1"/>
              <a:t>SpS</a:t>
            </a:r>
            <a:r>
              <a:rPr lang="cs-CZ" sz="1400" dirty="0"/>
              <a:t> / SCM / Akademie a rozhodneme o přidělení na další olympijský cyklus (2025 – 2028)</a:t>
            </a:r>
          </a:p>
          <a:p>
            <a:pPr lvl="1"/>
            <a:r>
              <a:rPr lang="cs-CZ" sz="1400" dirty="0"/>
              <a:t>Chceme centralizovat podporu s ohledem na vrcholový sport a umožnit našim talentovaným zápasníkům / </a:t>
            </a:r>
            <a:r>
              <a:rPr lang="cs-CZ" sz="1400" dirty="0" err="1"/>
              <a:t>cím</a:t>
            </a:r>
            <a:r>
              <a:rPr lang="cs-CZ" sz="1400" dirty="0"/>
              <a:t> přesunout se do </a:t>
            </a:r>
            <a:r>
              <a:rPr lang="cs-CZ" sz="1400" dirty="0" err="1"/>
              <a:t>SpS</a:t>
            </a:r>
            <a:r>
              <a:rPr lang="cs-CZ" sz="1400" dirty="0"/>
              <a:t> / SCM / Akademie v rámci ČR i se zabezpečeným studiem a ubytováním</a:t>
            </a:r>
          </a:p>
          <a:p>
            <a:r>
              <a:rPr lang="cs-CZ" sz="1400" dirty="0"/>
              <a:t>Centrum sportu MVČR:</a:t>
            </a:r>
          </a:p>
          <a:p>
            <a:pPr lvl="1"/>
            <a:r>
              <a:rPr lang="cs-CZ" sz="1400" dirty="0"/>
              <a:t>Pokračovat ve výborné spolupráci s CSMVČR</a:t>
            </a:r>
          </a:p>
          <a:p>
            <a:r>
              <a:rPr lang="cs-CZ" sz="1400" dirty="0"/>
              <a:t>Hlavní cíle:</a:t>
            </a:r>
          </a:p>
          <a:p>
            <a:pPr lvl="1"/>
            <a:r>
              <a:rPr lang="cs-CZ" sz="1400" dirty="0"/>
              <a:t>Zvýšit členskou základnu o 20 - 25% do konce roku 2028</a:t>
            </a:r>
          </a:p>
          <a:p>
            <a:pPr lvl="1"/>
            <a:r>
              <a:rPr lang="cs-CZ" sz="1400" dirty="0"/>
              <a:t>Zlepšit spolupráci s kluby a OSKZ</a:t>
            </a:r>
          </a:p>
          <a:p>
            <a:pPr lvl="1"/>
            <a:r>
              <a:rPr lang="cs-CZ" sz="1400" dirty="0"/>
              <a:t>Vytvořit dobře fungující systém </a:t>
            </a:r>
            <a:r>
              <a:rPr lang="cs-CZ" sz="1400" dirty="0" err="1"/>
              <a:t>SpS</a:t>
            </a:r>
            <a:r>
              <a:rPr lang="cs-CZ" sz="1400" dirty="0"/>
              <a:t> / SCM / Akademií + spolupráce s CSMVČR se zaměřením na centralizaci a vrcholový sport</a:t>
            </a:r>
          </a:p>
          <a:p>
            <a:pPr lvl="1"/>
            <a:r>
              <a:rPr lang="cs-CZ" sz="1400" dirty="0"/>
              <a:t>Propojit reprezentační trenéry mezi všemi věkovými kategoriemi v jednotlivých stylech</a:t>
            </a:r>
          </a:p>
          <a:p>
            <a:pPr lvl="1"/>
            <a:r>
              <a:rPr lang="cs-CZ" sz="1400" dirty="0"/>
              <a:t>Kvalitní podpora našich reprezentantů U17 / U20 / U23 / senioři</a:t>
            </a:r>
          </a:p>
          <a:p>
            <a:pPr lvl="1"/>
            <a:r>
              <a:rPr lang="cs-CZ" sz="1400" dirty="0"/>
              <a:t>Navázat spolupráci s federacemi (Kazachstán, Kyrgyzstán, Arménie, </a:t>
            </a:r>
            <a:r>
              <a:rPr lang="cs-CZ" sz="1400" dirty="0" err="1"/>
              <a:t>Ázerbajdžán</a:t>
            </a:r>
            <a:r>
              <a:rPr lang="cs-CZ" sz="1400" dirty="0"/>
              <a:t>, …) pro všechny věkové kategorie</a:t>
            </a:r>
          </a:p>
          <a:p>
            <a:pPr lvl="1"/>
            <a:r>
              <a:rPr lang="cs-CZ" sz="1400" dirty="0"/>
              <a:t>Rozvíjet projekt Victory </a:t>
            </a:r>
            <a:r>
              <a:rPr lang="cs-CZ" sz="1400" dirty="0" err="1"/>
              <a:t>Kids</a:t>
            </a:r>
            <a:r>
              <a:rPr lang="cs-CZ" sz="1400"/>
              <a:t> </a:t>
            </a:r>
            <a:endParaRPr lang="cs-CZ" sz="1400" dirty="0"/>
          </a:p>
          <a:p>
            <a:pPr lvl="1"/>
            <a:endParaRPr lang="cs-CZ" sz="1400" dirty="0"/>
          </a:p>
        </p:txBody>
      </p:sp>
      <p:pic>
        <p:nvPicPr>
          <p:cNvPr id="4" name="Obrázek 3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7674D3B4-63F2-0A64-A1D8-E4B25080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64" y="56452"/>
            <a:ext cx="2550678" cy="535442"/>
          </a:xfrm>
          <a:prstGeom prst="rect">
            <a:avLst/>
          </a:prstGeom>
        </p:spPr>
      </p:pic>
      <p:pic>
        <p:nvPicPr>
          <p:cNvPr id="5" name="Obrázek 4" descr="Obsah obrázku Grafika, logo, grafický design, klipart&#10;&#10;Popis byl vytvořen automaticky">
            <a:extLst>
              <a:ext uri="{FF2B5EF4-FFF2-40B4-BE49-F238E27FC236}">
                <a16:creationId xmlns:a16="http://schemas.microsoft.com/office/drawing/2014/main" id="{2DD9705D-F029-BD67-DDC1-C2F737EB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" y="56452"/>
            <a:ext cx="1484135" cy="6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6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652</Words>
  <Application>Microsoft Office PowerPoint</Application>
  <PresentationFormat>Širokoúhlá obrazovka</PresentationFormat>
  <Paragraphs>97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Motiv Office</vt:lpstr>
      <vt:lpstr>Plán činnosti Předsedy Svazu zápasu ČR na období 2025 - 2028</vt:lpstr>
      <vt:lpstr>Analýza</vt:lpstr>
      <vt:lpstr>Klíčové oblasti</vt:lpstr>
      <vt:lpstr>Hlavní 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Mazouch Robert</dc:creator>
  <cp:lastModifiedBy>Mazouch Robert</cp:lastModifiedBy>
  <cp:revision>7</cp:revision>
  <dcterms:created xsi:type="dcterms:W3CDTF">2024-09-07T15:38:36Z</dcterms:created>
  <dcterms:modified xsi:type="dcterms:W3CDTF">2024-10-22T07:19:02Z</dcterms:modified>
</cp:coreProperties>
</file>